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sldIdLst>
    <p:sldId id="256" r:id="rId2"/>
    <p:sldId id="257" r:id="rId3"/>
    <p:sldId id="264" r:id="rId4"/>
    <p:sldId id="260" r:id="rId5"/>
    <p:sldId id="261" r:id="rId6"/>
    <p:sldId id="258" r:id="rId7"/>
    <p:sldId id="268" r:id="rId8"/>
    <p:sldId id="262" r:id="rId9"/>
    <p:sldId id="263" r:id="rId10"/>
    <p:sldId id="259" r:id="rId11"/>
    <p:sldId id="265"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7011" autoAdjust="0"/>
  </p:normalViewPr>
  <p:slideViewPr>
    <p:cSldViewPr snapToGrid="0">
      <p:cViewPr>
        <p:scale>
          <a:sx n="69" d="100"/>
          <a:sy n="69" d="100"/>
        </p:scale>
        <p:origin x="108" y="72"/>
      </p:cViewPr>
      <p:guideLst>
        <p:guide orient="horz" pos="2160"/>
        <p:guide pos="3840"/>
      </p:guideLst>
    </p:cSldViewPr>
  </p:slideViewPr>
  <p:outlineViewPr>
    <p:cViewPr>
      <p:scale>
        <a:sx n="33" d="100"/>
        <a:sy n="33" d="100"/>
      </p:scale>
      <p:origin x="0" y="-9762"/>
    </p:cViewPr>
  </p:outlineViewPr>
  <p:notesTextViewPr>
    <p:cViewPr>
      <p:scale>
        <a:sx n="1" d="1"/>
        <a:sy n="1" d="1"/>
      </p:scale>
      <p:origin x="0" y="22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684548-DADE-455A-9A68-81B98899D2B1}" type="datetimeFigureOut">
              <a:rPr lang="en-US" smtClean="0"/>
              <a:t>1/8/2018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BBC7D-59AC-4A3D-A473-2E9F4F497759}" type="slidenum">
              <a:rPr lang="en-US" smtClean="0"/>
              <a:t>‹#›</a:t>
            </a:fld>
            <a:endParaRPr lang="en-US" dirty="0"/>
          </a:p>
        </p:txBody>
      </p:sp>
    </p:spTree>
    <p:extLst>
      <p:ext uri="{BB962C8B-B14F-4D97-AF65-F5344CB8AC3E}">
        <p14:creationId xmlns:p14="http://schemas.microsoft.com/office/powerpoint/2010/main" val="207712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global market</a:t>
            </a:r>
            <a:r>
              <a:rPr lang="en-US" baseline="0" dirty="0" smtClean="0"/>
              <a:t> is a concept of selling and buying of goods and services in all countries around the world. For a company to operate on the global platform, it requires to adjust its marketing strategies by planning, positioning itself to the countries in which it plans to expand as well as create a brand (</a:t>
            </a:r>
            <a:r>
              <a:rPr lang="en-US" dirty="0" err="1" smtClean="0"/>
              <a:t>Cavusgil</a:t>
            </a:r>
            <a:r>
              <a:rPr lang="en-US" dirty="0" smtClean="0"/>
              <a:t> et al., 2014)</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2</a:t>
            </a:fld>
            <a:endParaRPr lang="en-US" dirty="0"/>
          </a:p>
        </p:txBody>
      </p:sp>
    </p:spTree>
    <p:extLst>
      <p:ext uri="{BB962C8B-B14F-4D97-AF65-F5344CB8AC3E}">
        <p14:creationId xmlns:p14="http://schemas.microsoft.com/office/powerpoint/2010/main" val="3041437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Amidst the mitigation of global warming, firms</a:t>
            </a:r>
            <a:r>
              <a:rPr lang="en-US" baseline="0" dirty="0" smtClean="0"/>
              <a:t> and small businesses that operate globally have been impacted with the issue of sustaining a business surrounding that keeps on changing. For instance, the global market has been encouraged to go green, a powerful force that is associated with a cost (</a:t>
            </a:r>
            <a:r>
              <a:rPr lang="en-US" dirty="0" err="1" smtClean="0"/>
              <a:t>Cavusgil</a:t>
            </a:r>
            <a:r>
              <a:rPr lang="en-US" dirty="0" smtClean="0"/>
              <a:t> et al., 2014)</a:t>
            </a:r>
            <a:r>
              <a:rPr lang="en-US" baseline="0" dirty="0" smtClean="0"/>
              <a:t>. Going green requires eh company to have an approval stamp that proclaims the production and disposal procedure is environmental friendly. This has compelled the service industry to follow a strict environmental policies that add a load to the administration. The overall impact is an increased production cost in the production process. </a:t>
            </a:r>
          </a:p>
          <a:p>
            <a:r>
              <a:rPr lang="en-US" baseline="0" dirty="0" smtClean="0"/>
              <a:t>	Emerging markets on the other hand is a clear facet of all business that goes global face and it has been driving the market rapidly. Businesses are interlinked virtually, resulting in a powerful force with a market that has no borders. As companies gain an international foothold, there is an emergence of contradiction. That is, various pats of the market develop more potential while on the other hand, financial issues that take place in one part of the world affects the entire global market. It is compounded by new entrants that has resulted in an increase in production entities and buying power and firms have to struggle for raw materials and consumers (</a:t>
            </a:r>
            <a:r>
              <a:rPr lang="en-US" dirty="0" err="1" smtClean="0"/>
              <a:t>Cavusgil</a:t>
            </a:r>
            <a:r>
              <a:rPr lang="en-US" dirty="0" smtClean="0"/>
              <a:t> et al., 2014)</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3</a:t>
            </a:fld>
            <a:endParaRPr lang="en-US" dirty="0"/>
          </a:p>
        </p:txBody>
      </p:sp>
    </p:spTree>
    <p:extLst>
      <p:ext uri="{BB962C8B-B14F-4D97-AF65-F5344CB8AC3E}">
        <p14:creationId xmlns:p14="http://schemas.microsoft.com/office/powerpoint/2010/main" val="3576824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Different ideologies is also</a:t>
            </a:r>
            <a:r>
              <a:rPr lang="en-US" baseline="0" dirty="0" smtClean="0"/>
              <a:t> a force that impacts businesses conducted globally. As indicated by </a:t>
            </a:r>
            <a:r>
              <a:rPr lang="en-US" dirty="0" err="1" smtClean="0"/>
              <a:t>Cavusgil</a:t>
            </a:r>
            <a:r>
              <a:rPr lang="en-US" dirty="0" smtClean="0"/>
              <a:t> et al. </a:t>
            </a:r>
            <a:r>
              <a:rPr lang="en-US" baseline="0" dirty="0" smtClean="0"/>
              <a:t>(2014), diverse business strategies that ideologies compete with the attention of people, resources as well as time. Whether these ideologies are religious or cultural, people hold strong their beliefs and are bended on defending them. As such, companies operating on the global market are forced to come up with new ways that will fit the ideologies of the consumers in different parts of the world. </a:t>
            </a:r>
          </a:p>
          <a:p>
            <a:r>
              <a:rPr lang="en-US" baseline="0" dirty="0" smtClean="0"/>
              <a:t>	Advance in technology on the other hand have resulted in the current world grid led by information. It is a concept that enhances communication but comes with its challenges (</a:t>
            </a:r>
            <a:r>
              <a:rPr lang="en-US" dirty="0" err="1" smtClean="0"/>
              <a:t>Cavusgil</a:t>
            </a:r>
            <a:r>
              <a:rPr lang="en-US" dirty="0" smtClean="0"/>
              <a:t> et al., 2014)</a:t>
            </a:r>
            <a:r>
              <a:rPr lang="en-US" baseline="0" dirty="0" smtClean="0"/>
              <a:t>. While companies are in a unique position to leverage the influence of technology in expanding their operations in a global platform. It is costly to advertise and sometimes the information does not reach the required target due to network hitches.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4</a:t>
            </a:fld>
            <a:endParaRPr lang="en-US" dirty="0"/>
          </a:p>
        </p:txBody>
      </p:sp>
    </p:spTree>
    <p:extLst>
      <p:ext uri="{BB962C8B-B14F-4D97-AF65-F5344CB8AC3E}">
        <p14:creationId xmlns:p14="http://schemas.microsoft.com/office/powerpoint/2010/main" val="3113203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Demand</a:t>
            </a:r>
            <a:r>
              <a:rPr lang="en-US" baseline="0" dirty="0" smtClean="0"/>
              <a:t> and supply are two economic concepts affecting businesses in the global market. Demand is the willingness and the ability of consumers to purchase what the business offers. Supply on the other hand is the ability of a company to make goods and services available to the users. These factors affect business in the global market in that as companies infuse things like technology and introduced in the market, it gets high prices as a result of high demand. In such cases, companies may fall short of supplying the entire global market. Hence, the price will remain high as the supply remain low (</a:t>
            </a:r>
            <a:r>
              <a:rPr lang="en-US" dirty="0" smtClean="0"/>
              <a:t>Ferraro &amp; </a:t>
            </a:r>
            <a:r>
              <a:rPr lang="en-US" dirty="0" err="1" smtClean="0"/>
              <a:t>Briody</a:t>
            </a:r>
            <a:r>
              <a:rPr lang="en-US" dirty="0" smtClean="0"/>
              <a:t>, 2017)</a:t>
            </a:r>
            <a:r>
              <a:rPr lang="en-US" baseline="0" dirty="0" smtClean="0"/>
              <a:t>. </a:t>
            </a:r>
          </a:p>
          <a:p>
            <a:r>
              <a:rPr lang="en-US" baseline="0" dirty="0" smtClean="0"/>
              <a:t>	Banking facilities, monetary as well as fiscal laws that affect global business is money and banking. The money in circulations in different parts of the world dictates demand of the customers. Banking entities on the other hand dictates the capacity of people and businesses to borrow. Less borrowing capacity implies that companies will not be able to fund the expansion of their business in a competitive global market while individuals may not be able to afford buying of certain goods and services.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5</a:t>
            </a:fld>
            <a:endParaRPr lang="en-US" dirty="0"/>
          </a:p>
        </p:txBody>
      </p:sp>
    </p:spTree>
    <p:extLst>
      <p:ext uri="{BB962C8B-B14F-4D97-AF65-F5344CB8AC3E}">
        <p14:creationId xmlns:p14="http://schemas.microsoft.com/office/powerpoint/2010/main" val="1649090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Utility is the level of satisfaction which is derived by customers from the goods and services they have purchased or consumed. In the international</a:t>
            </a:r>
            <a:r>
              <a:rPr lang="en-US" baseline="0" dirty="0" smtClean="0"/>
              <a:t> market, after a continuous and successful consumption of units of the same goods, the satisfaction experienced by customers begins to reduce. As such, the business experiences losses. Some companies may choose to introduce new products depending with the countries it operates, but with lack of expertise, they end up collapsing their utility (</a:t>
            </a:r>
            <a:r>
              <a:rPr lang="en-US" dirty="0" smtClean="0"/>
              <a:t>Ferraro &amp; </a:t>
            </a:r>
            <a:r>
              <a:rPr lang="en-US" dirty="0" err="1" smtClean="0"/>
              <a:t>Briody</a:t>
            </a:r>
            <a:r>
              <a:rPr lang="en-US" dirty="0" smtClean="0"/>
              <a:t>, 2017)</a:t>
            </a:r>
            <a:r>
              <a:rPr lang="en-US" baseline="0" dirty="0" smtClean="0"/>
              <a:t>.  </a:t>
            </a:r>
          </a:p>
          <a:p>
            <a:r>
              <a:rPr lang="en-US" baseline="0" dirty="0" smtClean="0"/>
              <a:t>	The amount of investment injected into the channels of sustainable business up gradation and the finances of the individuals living in a society can be decreed by the economic development of countries in the global market (</a:t>
            </a:r>
            <a:r>
              <a:rPr lang="en-US" dirty="0" smtClean="0"/>
              <a:t>Ferraro &amp; </a:t>
            </a:r>
            <a:r>
              <a:rPr lang="en-US" dirty="0" err="1" smtClean="0"/>
              <a:t>Briody</a:t>
            </a:r>
            <a:r>
              <a:rPr lang="en-US" dirty="0" smtClean="0"/>
              <a:t>, 2017)</a:t>
            </a:r>
            <a:r>
              <a:rPr lang="en-US" baseline="0" dirty="0" smtClean="0"/>
              <a:t>. Development is a critical element that companies needs to put into consideration when expanding to the international market. It is due to the fact that business needs to cater for the demands of an economic surrounding.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6</a:t>
            </a:fld>
            <a:endParaRPr lang="en-US" dirty="0"/>
          </a:p>
        </p:txBody>
      </p:sp>
    </p:spTree>
    <p:extLst>
      <p:ext uri="{BB962C8B-B14F-4D97-AF65-F5344CB8AC3E}">
        <p14:creationId xmlns:p14="http://schemas.microsoft.com/office/powerpoint/2010/main" val="3166564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Trade cycles are critical</a:t>
            </a:r>
            <a:r>
              <a:rPr lang="en-US" baseline="0" dirty="0" smtClean="0"/>
              <a:t> components in the global market as they play part in the ever fluctuating prices of gods and services. These cycles include but not limited to recession, depression as well as prosperity. These parts make up a business cycle which often dictates the demand of goods and supply as well as the general cost of all goods regardless of whether they are necessary or not. </a:t>
            </a:r>
          </a:p>
          <a:p>
            <a:r>
              <a:rPr lang="en-US" baseline="0" dirty="0" smtClean="0"/>
              <a:t>	Inflation on the other hand is an economic force in the global market that often take place when the supply of money is higher than the availability of goods and services. If money increases in one way or another, the price of goods needs to increase also so that it can sustain businesses. This will result in an increase of raw materials that are necessary for production. The increase of prices furthermore results in increased retail price </a:t>
            </a:r>
            <a:r>
              <a:rPr lang="en-US" baseline="0" dirty="0" smtClean="0"/>
              <a:t>(</a:t>
            </a:r>
            <a:r>
              <a:rPr lang="en-US" dirty="0" smtClean="0"/>
              <a:t>Ferraro &amp; </a:t>
            </a:r>
            <a:r>
              <a:rPr lang="en-US" dirty="0" err="1" smtClean="0"/>
              <a:t>Briody</a:t>
            </a:r>
            <a:r>
              <a:rPr lang="en-US" dirty="0" smtClean="0"/>
              <a:t>, 2017)</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7</a:t>
            </a:fld>
            <a:endParaRPr lang="en-US" dirty="0"/>
          </a:p>
        </p:txBody>
      </p:sp>
    </p:spTree>
    <p:extLst>
      <p:ext uri="{BB962C8B-B14F-4D97-AF65-F5344CB8AC3E}">
        <p14:creationId xmlns:p14="http://schemas.microsoft.com/office/powerpoint/2010/main" val="2593336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Increasing sales of</a:t>
            </a:r>
            <a:r>
              <a:rPr lang="en-US" baseline="0" dirty="0" smtClean="0"/>
              <a:t> products is a strategy that makes it easy for companies to expand in a global market. It involves reaching out to bigger locations in different countries. Companies can decide to use pricing strategies or implement new marketing techniques that will enable it to get new customers in new locations around the world (</a:t>
            </a:r>
            <a:r>
              <a:rPr lang="en-US" dirty="0" smtClean="0"/>
              <a:t>Ferraro &amp; </a:t>
            </a:r>
            <a:r>
              <a:rPr lang="en-US" dirty="0" err="1" smtClean="0"/>
              <a:t>Briody</a:t>
            </a:r>
            <a:r>
              <a:rPr lang="en-US" dirty="0" smtClean="0"/>
              <a:t>, 2017)</a:t>
            </a:r>
            <a:r>
              <a:rPr lang="en-US" baseline="0" dirty="0" smtClean="0"/>
              <a:t>. </a:t>
            </a:r>
          </a:p>
          <a:p>
            <a:r>
              <a:rPr lang="en-US" baseline="0" dirty="0" smtClean="0"/>
              <a:t>	Advancing new market segments can work well when a company is expanding globally. A company can decide to move its products and categories through international market research. </a:t>
            </a:r>
          </a:p>
          <a:p>
            <a:r>
              <a:rPr lang="en-US" dirty="0" smtClean="0"/>
              <a:t>	Furthermore, companies can enter the global market through introducing of new products that meets the needs of diverse consumers. With strategic positioning and adequate market research, firms can enter the international market by developing a new good or a</a:t>
            </a:r>
            <a:r>
              <a:rPr lang="en-US" baseline="0" dirty="0" smtClean="0"/>
              <a:t> service that matches the needs of its targeted consumers.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8</a:t>
            </a:fld>
            <a:endParaRPr lang="en-US" dirty="0"/>
          </a:p>
        </p:txBody>
      </p:sp>
    </p:spTree>
    <p:extLst>
      <p:ext uri="{BB962C8B-B14F-4D97-AF65-F5344CB8AC3E}">
        <p14:creationId xmlns:p14="http://schemas.microsoft.com/office/powerpoint/2010/main" val="2160311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When a company decides to</a:t>
            </a:r>
            <a:r>
              <a:rPr lang="en-US" baseline="0" dirty="0" smtClean="0"/>
              <a:t> expand, globally, it can advance by testing its new products in the target country to make sure it records a success and examine the adjustments that are needed. For instance, the firm may decide to use its associates in the outside markets to monitor any development, keep the contacts with decision makers and point out opportunities (</a:t>
            </a:r>
            <a:r>
              <a:rPr lang="en-US" dirty="0" smtClean="0"/>
              <a:t>Ferraro &amp; </a:t>
            </a:r>
            <a:r>
              <a:rPr lang="en-US" dirty="0" err="1" smtClean="0"/>
              <a:t>Briody</a:t>
            </a:r>
            <a:r>
              <a:rPr lang="en-US" dirty="0" smtClean="0"/>
              <a:t>, 2017)</a:t>
            </a:r>
            <a:r>
              <a:rPr lang="en-US" baseline="0" dirty="0" smtClean="0"/>
              <a:t>. </a:t>
            </a:r>
          </a:p>
          <a:p>
            <a:r>
              <a:rPr lang="en-US" baseline="0" dirty="0" smtClean="0"/>
              <a:t>	Before initiating plans to expand globally, companies can partner with the companies that can enable their expansion plans easy (</a:t>
            </a:r>
            <a:r>
              <a:rPr lang="en-US" dirty="0" smtClean="0"/>
              <a:t>Ferraro &amp; </a:t>
            </a:r>
            <a:r>
              <a:rPr lang="en-US" dirty="0" err="1" smtClean="0"/>
              <a:t>Briody</a:t>
            </a:r>
            <a:r>
              <a:rPr lang="en-US" dirty="0" smtClean="0"/>
              <a:t>, 2017)</a:t>
            </a:r>
            <a:r>
              <a:rPr lang="en-US" baseline="0" dirty="0" smtClean="0"/>
              <a:t>. These companies often have ideas of how the international market operates and could go along way in helping new business deal with the harsh business environments to adopt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9</a:t>
            </a:fld>
            <a:endParaRPr lang="en-US" dirty="0"/>
          </a:p>
        </p:txBody>
      </p:sp>
    </p:spTree>
    <p:extLst>
      <p:ext uri="{BB962C8B-B14F-4D97-AF65-F5344CB8AC3E}">
        <p14:creationId xmlns:p14="http://schemas.microsoft.com/office/powerpoint/2010/main" val="1408499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Any market strategy can</a:t>
            </a:r>
            <a:r>
              <a:rPr lang="en-US" baseline="0" dirty="0" smtClean="0"/>
              <a:t> work but I believe having partners can make it more easy when expanding I the global market. In my planned business, partnership with distributors and trading houses can be an incredible way of introducing my  company to new states. As indicated by Wild &amp; Han (2014), all forms of strategic alliance which entails mergers, organizations and acquisitions are likely to succeed if an enterprise has advanced a working partnership with the targeted company first.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10</a:t>
            </a:fld>
            <a:endParaRPr lang="en-US" dirty="0"/>
          </a:p>
        </p:txBody>
      </p:sp>
    </p:spTree>
    <p:extLst>
      <p:ext uri="{BB962C8B-B14F-4D97-AF65-F5344CB8AC3E}">
        <p14:creationId xmlns:p14="http://schemas.microsoft.com/office/powerpoint/2010/main" val="1676067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first step in initiating</a:t>
            </a:r>
            <a:r>
              <a:rPr lang="en-US" baseline="0" dirty="0" smtClean="0"/>
              <a:t> seeking partnership will involve looking for associates through social networking and attending conferences organized by the global business community. This will enable the business to be known by the potential business associations like exporters and distributors (Wild &amp; Han, 2014). </a:t>
            </a:r>
          </a:p>
          <a:p>
            <a:r>
              <a:rPr lang="en-US" baseline="0" dirty="0" smtClean="0"/>
              <a:t>	I will understand the companies that exist in the industry in various countries as well as their legitimacy in taking parts in sales organization (Wild &amp; Han, 2014). With this kind of information in mind, I will be able to form business partnership with the right companies that would guarantee successful global expansion in my business.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11</a:t>
            </a:fld>
            <a:endParaRPr lang="en-US" dirty="0"/>
          </a:p>
        </p:txBody>
      </p:sp>
    </p:spTree>
    <p:extLst>
      <p:ext uri="{BB962C8B-B14F-4D97-AF65-F5344CB8AC3E}">
        <p14:creationId xmlns:p14="http://schemas.microsoft.com/office/powerpoint/2010/main" val="3658357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After</a:t>
            </a:r>
            <a:r>
              <a:rPr lang="en-US" baseline="0" dirty="0" smtClean="0"/>
              <a:t> identify the right people who can effectively organize sales, I will look for the best partner who has vested interest in the kind of products and services offered and together, we can seek to make the public aware of the products through the new found partners. As indicated by Wild and Han (2014), doing this would enable the new products and services gain recognition from due to the trust that the customers have on the host partner. </a:t>
            </a:r>
            <a:endParaRPr lang="en-US" dirty="0"/>
          </a:p>
        </p:txBody>
      </p:sp>
      <p:sp>
        <p:nvSpPr>
          <p:cNvPr id="4" name="Slide Number Placeholder 3"/>
          <p:cNvSpPr>
            <a:spLocks noGrp="1"/>
          </p:cNvSpPr>
          <p:nvPr>
            <p:ph type="sldNum" sz="quarter" idx="10"/>
          </p:nvPr>
        </p:nvSpPr>
        <p:spPr/>
        <p:txBody>
          <a:bodyPr/>
          <a:lstStyle/>
          <a:p>
            <a:fld id="{D9EBBC7D-59AC-4A3D-A473-2E9F4F497759}" type="slidenum">
              <a:rPr lang="en-US" smtClean="0"/>
              <a:t>12</a:t>
            </a:fld>
            <a:endParaRPr lang="en-US" dirty="0"/>
          </a:p>
        </p:txBody>
      </p:sp>
    </p:spTree>
    <p:extLst>
      <p:ext uri="{BB962C8B-B14F-4D97-AF65-F5344CB8AC3E}">
        <p14:creationId xmlns:p14="http://schemas.microsoft.com/office/powerpoint/2010/main" val="133651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108814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3992253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293414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3332023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4143887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1806961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1943605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108339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3589603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3982469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4690EA-0991-4672-A1AA-25832CDC471C}" type="datetimeFigureOut">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AB1F0E7-3CE1-4F5B-9D9F-0D3EAC2746D1}" type="slidenum">
              <a:rPr lang="en-US" smtClean="0"/>
              <a:t>‹#›</a:t>
            </a:fld>
            <a:endParaRPr lang="en-US" dirty="0"/>
          </a:p>
        </p:txBody>
      </p:sp>
    </p:spTree>
    <p:extLst>
      <p:ext uri="{BB962C8B-B14F-4D97-AF65-F5344CB8AC3E}">
        <p14:creationId xmlns:p14="http://schemas.microsoft.com/office/powerpoint/2010/main" val="4175672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690EA-0991-4672-A1AA-25832CDC471C}" type="datetimeFigureOut">
              <a:rPr lang="en-US" smtClean="0"/>
              <a:t>1/8/2018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1F0E7-3CE1-4F5B-9D9F-0D3EAC2746D1}" type="slidenum">
              <a:rPr lang="en-US" smtClean="0"/>
              <a:t>‹#›</a:t>
            </a:fld>
            <a:endParaRPr lang="en-US" dirty="0"/>
          </a:p>
        </p:txBody>
      </p:sp>
    </p:spTree>
    <p:extLst>
      <p:ext uri="{BB962C8B-B14F-4D97-AF65-F5344CB8AC3E}">
        <p14:creationId xmlns:p14="http://schemas.microsoft.com/office/powerpoint/2010/main" val="1140560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smtClean="0">
                <a:solidFill>
                  <a:schemeClr val="accent5">
                    <a:lumMod val="75000"/>
                  </a:schemeClr>
                </a:solidFill>
              </a:rPr>
              <a:t>By: Insert Name Here</a:t>
            </a:r>
            <a:endParaRPr lang="en-US" dirty="0">
              <a:solidFill>
                <a:schemeClr val="accent5">
                  <a:lumMod val="75000"/>
                </a:schemeClr>
              </a:solidFill>
            </a:endParaRPr>
          </a:p>
        </p:txBody>
      </p:sp>
      <p:sp>
        <p:nvSpPr>
          <p:cNvPr id="2" name="Title 1"/>
          <p:cNvSpPr>
            <a:spLocks noGrp="1"/>
          </p:cNvSpPr>
          <p:nvPr>
            <p:ph type="ctrTitle"/>
          </p:nvPr>
        </p:nvSpPr>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Global Market</a:t>
            </a:r>
            <a:endParaRPr lang="en-US" sz="48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6984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n-GB" sz="4800" b="1" dirty="0" smtClean="0">
                <a:solidFill>
                  <a:schemeClr val="accent2"/>
                </a:solidFill>
                <a:latin typeface="Times New Roman" panose="02020603050405020304" pitchFamily="18" charset="0"/>
                <a:cs typeface="Times New Roman" panose="02020603050405020304" pitchFamily="18" charset="0"/>
              </a:rPr>
              <a:t>Introduction</a:t>
            </a:r>
            <a:endParaRPr lang="en-US" sz="4800" b="1"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It involves adjustment of marketing strategies.</a:t>
            </a:r>
          </a:p>
          <a:p>
            <a:r>
              <a:rPr lang="en-US" dirty="0" smtClean="0">
                <a:latin typeface="Times New Roman" panose="02020603050405020304" pitchFamily="18" charset="0"/>
                <a:cs typeface="Times New Roman" panose="02020603050405020304" pitchFamily="18" charset="0"/>
              </a:rPr>
              <a:t>Selling and buying of goods and services.</a:t>
            </a:r>
            <a:endParaRPr lang="en-US" sz="2800"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Involves planning.</a:t>
            </a:r>
          </a:p>
          <a:p>
            <a:r>
              <a:rPr lang="en-US" sz="2800" dirty="0" smtClean="0">
                <a:latin typeface="Times New Roman" panose="02020603050405020304" pitchFamily="18" charset="0"/>
                <a:cs typeface="Times New Roman" panose="02020603050405020304" pitchFamily="18" charset="0"/>
              </a:rPr>
              <a:t>Creating.</a:t>
            </a:r>
          </a:p>
          <a:p>
            <a:r>
              <a:rPr lang="en-US" dirty="0" smtClean="0">
                <a:latin typeface="Times New Roman" panose="02020603050405020304" pitchFamily="18" charset="0"/>
                <a:cs typeface="Times New Roman" panose="02020603050405020304" pitchFamily="18" charset="0"/>
              </a:rPr>
              <a:t>Positioning.</a:t>
            </a:r>
          </a:p>
          <a:p>
            <a:r>
              <a:rPr lang="en-US" sz="2800" dirty="0" smtClean="0">
                <a:latin typeface="Times New Roman" panose="02020603050405020304" pitchFamily="18" charset="0"/>
                <a:cs typeface="Times New Roman" panose="02020603050405020304" pitchFamily="18" charset="0"/>
              </a:rPr>
              <a:t>Brand creation.</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932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GB" sz="4800" b="1" dirty="0" smtClean="0">
                <a:solidFill>
                  <a:schemeClr val="accent2">
                    <a:lumMod val="75000"/>
                  </a:schemeClr>
                </a:solidFill>
                <a:latin typeface="Times New Roman" panose="02020603050405020304" pitchFamily="18" charset="0"/>
                <a:cs typeface="Times New Roman" panose="02020603050405020304" pitchFamily="18" charset="0"/>
              </a:rPr>
              <a:t>Impact Of Global Market On The Current Business Environment</a:t>
            </a:r>
            <a:endParaRPr lang="en-US" sz="48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800" dirty="0" smtClean="0">
                <a:solidFill>
                  <a:schemeClr val="tx1"/>
                </a:solidFill>
                <a:latin typeface="Times New Roman" panose="02020603050405020304" pitchFamily="18" charset="0"/>
                <a:cs typeface="Times New Roman" panose="02020603050405020304" pitchFamily="18" charset="0"/>
              </a:rPr>
              <a:t>Attention to sustainability </a:t>
            </a:r>
          </a:p>
          <a:p>
            <a:pPr marL="0" indent="0">
              <a:buNone/>
            </a:pPr>
            <a:r>
              <a:rPr lang="en-GB" sz="2800" dirty="0" smtClean="0">
                <a:solidFill>
                  <a:schemeClr val="tx1"/>
                </a:solidFill>
                <a:latin typeface="Times New Roman" panose="02020603050405020304" pitchFamily="18" charset="0"/>
                <a:cs typeface="Times New Roman" panose="02020603050405020304" pitchFamily="18" charset="0"/>
              </a:rPr>
              <a:t>and the environment.</a:t>
            </a:r>
          </a:p>
          <a:p>
            <a:r>
              <a:rPr lang="en-GB" dirty="0" smtClean="0">
                <a:latin typeface="Times New Roman" panose="02020603050405020304" pitchFamily="18" charset="0"/>
                <a:cs typeface="Times New Roman" panose="02020603050405020304" pitchFamily="18" charset="0"/>
              </a:rPr>
              <a:t>Presence of emerging markets.</a:t>
            </a:r>
          </a:p>
          <a:p>
            <a:pPr marL="0" indent="0">
              <a:buNone/>
            </a:pPr>
            <a:r>
              <a:rPr lang="en-US" dirty="0"/>
              <a:t>(Ferraro &amp; </a:t>
            </a:r>
            <a:r>
              <a:rPr lang="en-US" dirty="0" err="1"/>
              <a:t>Briody</a:t>
            </a:r>
            <a:r>
              <a:rPr lang="en-US" dirty="0"/>
              <a:t>, 2017</a:t>
            </a:r>
            <a:r>
              <a:rPr lang="en-US" dirty="0" smtClean="0"/>
              <a:t>).</a:t>
            </a:r>
            <a:endParaRPr lang="en-GB" dirty="0" smtClean="0">
              <a:latin typeface="Times New Roman" panose="02020603050405020304" pitchFamily="18" charset="0"/>
              <a:cs typeface="Times New Roman" panose="02020603050405020304" pitchFamily="18" charset="0"/>
            </a:endParaRPr>
          </a:p>
          <a:p>
            <a:endParaRPr lang="en-GB" sz="2800" dirty="0" smtClean="0">
              <a:solidFill>
                <a:schemeClr val="tx1"/>
              </a:solidFill>
              <a:latin typeface="Times New Roman" panose="02020603050405020304" pitchFamily="18" charset="0"/>
              <a:cs typeface="Times New Roman" panose="02020603050405020304" pitchFamily="18" charset="0"/>
            </a:endParaRPr>
          </a:p>
          <a:p>
            <a:endParaRPr lang="en-GB" sz="28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51688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GB" sz="4800" b="1" dirty="0">
                <a:solidFill>
                  <a:schemeClr val="accent2">
                    <a:lumMod val="75000"/>
                  </a:schemeClr>
                </a:solidFill>
                <a:latin typeface="Times New Roman" panose="02020603050405020304" pitchFamily="18" charset="0"/>
                <a:cs typeface="Times New Roman" panose="02020603050405020304" pitchFamily="18" charset="0"/>
              </a:rPr>
              <a:t>Impact Of Global Market On The Current Business Environment</a:t>
            </a:r>
            <a:endParaRPr lang="en-US" sz="48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Religious and cultural ideologies.</a:t>
            </a:r>
          </a:p>
          <a:p>
            <a:r>
              <a:rPr lang="en-US" sz="2800" dirty="0" smtClean="0">
                <a:solidFill>
                  <a:schemeClr val="tx1"/>
                </a:solidFill>
                <a:latin typeface="Times New Roman" panose="02020603050405020304" pitchFamily="18" charset="0"/>
                <a:cs typeface="Times New Roman" panose="02020603050405020304" pitchFamily="18" charset="0"/>
              </a:rPr>
              <a:t>Technological advancements.</a:t>
            </a:r>
          </a:p>
          <a:p>
            <a:pPr marL="0" indent="0">
              <a:buNone/>
            </a:pPr>
            <a:r>
              <a:rPr lang="en-US" dirty="0"/>
              <a:t>(</a:t>
            </a:r>
            <a:r>
              <a:rPr lang="en-US" dirty="0" err="1"/>
              <a:t>Cavusgil</a:t>
            </a:r>
            <a:r>
              <a:rPr lang="en-US" dirty="0"/>
              <a:t> et al., 2014</a:t>
            </a:r>
            <a:r>
              <a:rPr lang="en-US" dirty="0" smtClean="0"/>
              <a:t>).</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8801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Different Economic Forces Impacting Business in the Global Market</a:t>
            </a:r>
            <a:endParaRPr lang="en-US"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Demand and supply</a:t>
            </a:r>
          </a:p>
          <a:p>
            <a:r>
              <a:rPr lang="en-US" sz="2800" dirty="0" smtClean="0">
                <a:solidFill>
                  <a:schemeClr val="tx1"/>
                </a:solidFill>
                <a:latin typeface="Times New Roman" panose="02020603050405020304" pitchFamily="18" charset="0"/>
                <a:cs typeface="Times New Roman" panose="02020603050405020304" pitchFamily="18" charset="0"/>
              </a:rPr>
              <a:t>Money and banking.</a:t>
            </a:r>
          </a:p>
          <a:p>
            <a:pPr marL="0" indent="0">
              <a:buNone/>
            </a:pPr>
            <a:r>
              <a:rPr lang="en-US" dirty="0"/>
              <a:t>(Ferraro &amp; </a:t>
            </a:r>
            <a:r>
              <a:rPr lang="en-US" dirty="0" err="1"/>
              <a:t>Briody</a:t>
            </a:r>
            <a:r>
              <a:rPr lang="en-US" dirty="0"/>
              <a:t>, 2017). </a:t>
            </a:r>
          </a:p>
          <a:p>
            <a:pPr marL="0" indent="0">
              <a:buNone/>
            </a:pPr>
            <a:endParaRPr lang="en-US" sz="28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1818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lgn="ctr"/>
            <a:r>
              <a:rPr lang="en-US" sz="4800" b="1" dirty="0">
                <a:solidFill>
                  <a:schemeClr val="accent2">
                    <a:lumMod val="75000"/>
                  </a:schemeClr>
                </a:solidFill>
                <a:latin typeface="Times New Roman" panose="02020603050405020304" pitchFamily="18" charset="0"/>
                <a:cs typeface="Times New Roman" panose="02020603050405020304" pitchFamily="18" charset="0"/>
              </a:rPr>
              <a:t>Different Economic Forces Impacting Business in the Global Market</a:t>
            </a:r>
            <a:r>
              <a:rPr lang="en-GB" sz="4800" b="1" dirty="0" smtClean="0">
                <a:solidFill>
                  <a:srgbClr val="FFC000"/>
                </a:solidFill>
                <a:latin typeface="Times New Roman" panose="02020603050405020304" pitchFamily="18" charset="0"/>
                <a:cs typeface="Times New Roman" panose="02020603050405020304" pitchFamily="18" charset="0"/>
              </a:rPr>
              <a:t/>
            </a:r>
            <a:br>
              <a:rPr lang="en-GB" sz="4800" b="1" dirty="0" smtClean="0">
                <a:solidFill>
                  <a:srgbClr val="FFC000"/>
                </a:solidFill>
                <a:latin typeface="Times New Roman" panose="02020603050405020304" pitchFamily="18" charset="0"/>
                <a:cs typeface="Times New Roman" panose="02020603050405020304" pitchFamily="18" charset="0"/>
              </a:rPr>
            </a:br>
            <a:endParaRPr lang="en-US" sz="4800" b="1"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Margina</a:t>
            </a:r>
            <a:r>
              <a:rPr lang="en-US" dirty="0" smtClean="0">
                <a:latin typeface="Times New Roman" panose="02020603050405020304" pitchFamily="18" charset="0"/>
                <a:cs typeface="Times New Roman" panose="02020603050405020304" pitchFamily="18" charset="0"/>
              </a:rPr>
              <a:t>l and the general utility.</a:t>
            </a:r>
          </a:p>
          <a:p>
            <a:endParaRPr lang="en-US"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Economic growth and advancement.</a:t>
            </a:r>
          </a:p>
          <a:p>
            <a:pPr marL="0" indent="0">
              <a:buNone/>
            </a:pPr>
            <a:r>
              <a:rPr lang="en-US" dirty="0"/>
              <a:t>(Ferraro &amp; </a:t>
            </a:r>
            <a:r>
              <a:rPr lang="en-US" dirty="0" err="1"/>
              <a:t>Briody</a:t>
            </a:r>
            <a:r>
              <a:rPr lang="en-US" dirty="0"/>
              <a:t>, 2017). </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9108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en-US" b="1" dirty="0">
                <a:solidFill>
                  <a:schemeClr val="accent2">
                    <a:lumMod val="75000"/>
                  </a:schemeClr>
                </a:solidFill>
                <a:latin typeface="Times New Roman" panose="02020603050405020304" pitchFamily="18" charset="0"/>
                <a:cs typeface="Times New Roman" panose="02020603050405020304" pitchFamily="18" charset="0"/>
              </a:rPr>
              <a:t>Different Economic Forces Impacting Business in the Global Market</a:t>
            </a:r>
            <a:endParaRPr lang="en-US" dirty="0">
              <a:solidFill>
                <a:schemeClr val="accent2">
                  <a:lumMod val="75000"/>
                </a:schemeClr>
              </a:solidFill>
            </a:endParaRPr>
          </a:p>
        </p:txBody>
      </p:sp>
      <p:sp>
        <p:nvSpPr>
          <p:cNvPr id="3" name="Content Placeholder 2"/>
          <p:cNvSpPr>
            <a:spLocks noGrp="1"/>
          </p:cNvSpPr>
          <p:nvPr>
            <p:ph idx="1"/>
          </p:nvPr>
        </p:nvSpPr>
        <p:spPr/>
        <p:txBody>
          <a:bodyPr/>
          <a:lstStyle/>
          <a:p>
            <a:r>
              <a:rPr lang="en-US" dirty="0" smtClean="0"/>
              <a:t>Trade cycles.</a:t>
            </a:r>
          </a:p>
          <a:p>
            <a:endParaRPr lang="en-US" dirty="0"/>
          </a:p>
          <a:p>
            <a:r>
              <a:rPr lang="en-US" dirty="0" smtClean="0"/>
              <a:t>Inflation</a:t>
            </a:r>
          </a:p>
          <a:p>
            <a:pPr marL="0" indent="0">
              <a:buNone/>
            </a:pPr>
            <a:r>
              <a:rPr lang="en-US" dirty="0"/>
              <a:t>(Ferraro &amp; </a:t>
            </a:r>
            <a:r>
              <a:rPr lang="en-US" dirty="0" err="1"/>
              <a:t>Briody</a:t>
            </a:r>
            <a:r>
              <a:rPr lang="en-US" dirty="0"/>
              <a:t>, 2017). </a:t>
            </a:r>
          </a:p>
          <a:p>
            <a:pPr marL="0" indent="0">
              <a:buNone/>
            </a:pPr>
            <a:endParaRPr lang="en-US" dirty="0"/>
          </a:p>
        </p:txBody>
      </p:sp>
    </p:spTree>
    <p:extLst>
      <p:ext uri="{BB962C8B-B14F-4D97-AF65-F5344CB8AC3E}">
        <p14:creationId xmlns:p14="http://schemas.microsoft.com/office/powerpoint/2010/main" val="2290115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pPr algn="ctr"/>
            <a:r>
              <a:rPr lang="en-US" sz="4800" b="1" dirty="0" smtClean="0">
                <a:solidFill>
                  <a:schemeClr val="accent2">
                    <a:lumMod val="75000"/>
                  </a:schemeClr>
                </a:solidFill>
                <a:latin typeface="Times New Roman" panose="02020603050405020304" pitchFamily="18" charset="0"/>
                <a:cs typeface="Times New Roman" panose="02020603050405020304" pitchFamily="18" charset="0"/>
              </a:rPr>
              <a:t>Strategies that can be Utilized when Expanding a Business Globally</a:t>
            </a:r>
            <a:endParaRPr lang="en-US"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800" dirty="0" smtClean="0">
                <a:solidFill>
                  <a:schemeClr val="tx1"/>
                </a:solidFill>
                <a:latin typeface="Times New Roman" panose="02020603050405020304" pitchFamily="18" charset="0"/>
                <a:cs typeface="Times New Roman" panose="02020603050405020304" pitchFamily="18" charset="0"/>
              </a:rPr>
              <a:t>Increasing the products and sales in the existing markets before expanding to outside markets.</a:t>
            </a:r>
          </a:p>
          <a:p>
            <a:r>
              <a:rPr lang="en-GB" dirty="0" smtClean="0">
                <a:latin typeface="Times New Roman" panose="02020603050405020304" pitchFamily="18" charset="0"/>
                <a:cs typeface="Times New Roman" panose="02020603050405020304" pitchFamily="18" charset="0"/>
              </a:rPr>
              <a:t>Developing new market segments.</a:t>
            </a:r>
          </a:p>
          <a:p>
            <a:r>
              <a:rPr lang="en-GB" dirty="0" smtClean="0">
                <a:latin typeface="Times New Roman" panose="02020603050405020304" pitchFamily="18" charset="0"/>
                <a:cs typeface="Times New Roman" panose="02020603050405020304" pitchFamily="18" charset="0"/>
              </a:rPr>
              <a:t>Introducing new products or services.</a:t>
            </a:r>
          </a:p>
          <a:p>
            <a:pPr marL="0" indent="0">
              <a:buNone/>
            </a:pPr>
            <a:r>
              <a:rPr lang="en-US" dirty="0"/>
              <a:t>(Ferraro &amp; </a:t>
            </a:r>
            <a:r>
              <a:rPr lang="en-US" dirty="0" err="1"/>
              <a:t>Briody</a:t>
            </a:r>
            <a:r>
              <a:rPr lang="en-US" dirty="0"/>
              <a:t>, 2017). </a:t>
            </a:r>
          </a:p>
          <a:p>
            <a:pPr marL="0" indent="0">
              <a:buNone/>
            </a:pPr>
            <a:endParaRPr lang="en-GB" dirty="0" smtClean="0">
              <a:latin typeface="Times New Roman" panose="02020603050405020304" pitchFamily="18" charset="0"/>
              <a:cs typeface="Times New Roman" panose="02020603050405020304" pitchFamily="18" charset="0"/>
            </a:endParaRPr>
          </a:p>
          <a:p>
            <a:endParaRPr lang="en-GB" sz="2800" dirty="0" smtClean="0">
              <a:solidFill>
                <a:schemeClr val="tx1"/>
              </a:solidFill>
              <a:latin typeface="Times New Roman" panose="02020603050405020304" pitchFamily="18" charset="0"/>
              <a:cs typeface="Times New Roman" panose="02020603050405020304" pitchFamily="18" charset="0"/>
            </a:endParaRPr>
          </a:p>
          <a:p>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19014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lgn="ctr"/>
            <a:r>
              <a:rPr lang="en-US" sz="4800" b="1" dirty="0">
                <a:solidFill>
                  <a:schemeClr val="accent2">
                    <a:lumMod val="75000"/>
                  </a:schemeClr>
                </a:solidFill>
                <a:latin typeface="Times New Roman" panose="02020603050405020304" pitchFamily="18" charset="0"/>
                <a:cs typeface="Times New Roman" panose="02020603050405020304" pitchFamily="18" charset="0"/>
              </a:rPr>
              <a:t>Strategies that can be Utilized when Expanding a Business Globally</a:t>
            </a:r>
            <a:endParaRPr lang="en-US"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800" dirty="0" smtClean="0">
                <a:solidFill>
                  <a:schemeClr val="tx1"/>
                </a:solidFill>
                <a:latin typeface="Times New Roman" panose="02020603050405020304" pitchFamily="18" charset="0"/>
                <a:cs typeface="Times New Roman" panose="02020603050405020304" pitchFamily="18" charset="0"/>
              </a:rPr>
              <a:t>Adopting a clear product plan.</a:t>
            </a:r>
          </a:p>
          <a:p>
            <a:r>
              <a:rPr lang="en-GB" dirty="0" smtClean="0">
                <a:latin typeface="Times New Roman" panose="02020603050405020304" pitchFamily="18" charset="0"/>
                <a:cs typeface="Times New Roman" panose="02020603050405020304" pitchFamily="18" charset="0"/>
              </a:rPr>
              <a:t>Partnering with companies that already operates globally.</a:t>
            </a:r>
          </a:p>
          <a:p>
            <a:pPr marL="0" indent="0">
              <a:buNone/>
            </a:pPr>
            <a:r>
              <a:rPr lang="en-US" dirty="0"/>
              <a:t>(Ferraro &amp; </a:t>
            </a:r>
            <a:r>
              <a:rPr lang="en-US" dirty="0" err="1"/>
              <a:t>Briody</a:t>
            </a:r>
            <a:r>
              <a:rPr lang="en-US" dirty="0"/>
              <a:t>, 2017)</a:t>
            </a:r>
            <a:endParaRPr lang="en-GB" dirty="0" smtClean="0">
              <a:latin typeface="Times New Roman" panose="02020603050405020304" pitchFamily="18" charset="0"/>
              <a:cs typeface="Times New Roman" panose="02020603050405020304" pitchFamily="18" charset="0"/>
            </a:endParaRPr>
          </a:p>
          <a:p>
            <a:pPr marL="0" indent="0">
              <a:buNone/>
            </a:pPr>
            <a:endParaRPr lang="en-GB"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94206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lgn="ctr"/>
            <a:r>
              <a:rPr lang="en-GB" sz="4800" b="1" dirty="0" smtClean="0">
                <a:solidFill>
                  <a:schemeClr val="accent2">
                    <a:lumMod val="75000"/>
                  </a:schemeClr>
                </a:solidFill>
                <a:latin typeface="Times New Roman" panose="02020603050405020304" pitchFamily="18" charset="0"/>
                <a:cs typeface="Times New Roman" panose="02020603050405020304" pitchFamily="18" charset="0"/>
              </a:rPr>
              <a:t>The strategy that will be used by the Company</a:t>
            </a:r>
            <a:endParaRPr lang="en-US"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solidFill>
                  <a:schemeClr val="tx1"/>
                </a:solidFill>
                <a:latin typeface="Times New Roman" panose="02020603050405020304" pitchFamily="18" charset="0"/>
                <a:cs typeface="Times New Roman" panose="02020603050405020304" pitchFamily="18" charset="0"/>
              </a:rPr>
              <a:t>Seeking to partner with companies</a:t>
            </a:r>
          </a:p>
          <a:p>
            <a:pPr marL="0" indent="0">
              <a:buNone/>
            </a:pPr>
            <a:r>
              <a:rPr lang="en-US" sz="2800" dirty="0" smtClean="0">
                <a:solidFill>
                  <a:schemeClr val="tx1"/>
                </a:solidFill>
                <a:latin typeface="Times New Roman" panose="02020603050405020304" pitchFamily="18" charset="0"/>
                <a:cs typeface="Times New Roman" panose="02020603050405020304" pitchFamily="18" charset="0"/>
              </a:rPr>
              <a:t> that operate globally.</a:t>
            </a:r>
          </a:p>
          <a:p>
            <a:pPr marL="0" indent="0">
              <a:buNone/>
            </a:pPr>
            <a:r>
              <a:rPr lang="en-US" sz="2800" dirty="0" smtClean="0">
                <a:solidFill>
                  <a:schemeClr val="tx1"/>
                </a:solidFill>
                <a:latin typeface="Times New Roman" panose="02020603050405020304" pitchFamily="18" charset="0"/>
                <a:cs typeface="Times New Roman" panose="02020603050405020304" pitchFamily="18" charset="0"/>
              </a:rPr>
              <a:t> (</a:t>
            </a:r>
            <a:r>
              <a:rPr lang="en-US" dirty="0" smtClean="0"/>
              <a:t>Wild </a:t>
            </a:r>
            <a:r>
              <a:rPr lang="en-US" dirty="0"/>
              <a:t>&amp; </a:t>
            </a:r>
            <a:r>
              <a:rPr lang="en-US" dirty="0" smtClean="0"/>
              <a:t>Han, 2014)</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7329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algn="ctr"/>
            <a:r>
              <a:rPr lang="en-GB" sz="4800" b="1" dirty="0" smtClean="0">
                <a:solidFill>
                  <a:schemeClr val="accent2">
                    <a:lumMod val="75000"/>
                  </a:schemeClr>
                </a:solidFill>
                <a:latin typeface="Times New Roman" panose="02020603050405020304" pitchFamily="18" charset="0"/>
                <a:cs typeface="Times New Roman" panose="02020603050405020304" pitchFamily="18" charset="0"/>
              </a:rPr>
              <a:t>Employment of the New Strategy</a:t>
            </a:r>
            <a:endParaRPr lang="en-US" sz="48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800" dirty="0" smtClean="0">
                <a:solidFill>
                  <a:schemeClr val="tx1"/>
                </a:solidFill>
                <a:latin typeface="Times New Roman" panose="02020603050405020304" pitchFamily="18" charset="0"/>
                <a:cs typeface="Times New Roman" panose="02020603050405020304" pitchFamily="18" charset="0"/>
              </a:rPr>
              <a:t>Seek business associates through social networking and attending international conferences.</a:t>
            </a:r>
          </a:p>
          <a:p>
            <a:r>
              <a:rPr lang="en-GB" dirty="0" smtClean="0">
                <a:latin typeface="Times New Roman" panose="02020603050405020304" pitchFamily="18" charset="0"/>
                <a:cs typeface="Times New Roman" panose="02020603050405020304" pitchFamily="18" charset="0"/>
              </a:rPr>
              <a:t>Understanding the people in the industry.</a:t>
            </a:r>
          </a:p>
          <a:p>
            <a:pPr marL="0" indent="0">
              <a:buNone/>
            </a:pPr>
            <a:r>
              <a:rPr lang="en-US" dirty="0"/>
              <a:t>(Wild &amp; Han, 2014). </a:t>
            </a:r>
            <a:endParaRPr lang="en-GB" dirty="0" smtClean="0">
              <a:latin typeface="Times New Roman" panose="02020603050405020304" pitchFamily="18" charset="0"/>
              <a:cs typeface="Times New Roman" panose="02020603050405020304" pitchFamily="18" charset="0"/>
            </a:endParaRPr>
          </a:p>
          <a:p>
            <a:endParaRPr lang="en-GB" sz="28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8622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n-GB" sz="4800" b="1" dirty="0">
                <a:solidFill>
                  <a:schemeClr val="accent2">
                    <a:lumMod val="75000"/>
                  </a:schemeClr>
                </a:solidFill>
                <a:latin typeface="Times New Roman" panose="02020603050405020304" pitchFamily="18" charset="0"/>
                <a:cs typeface="Times New Roman" panose="02020603050405020304" pitchFamily="18" charset="0"/>
              </a:rPr>
              <a:t>Employment of the New Strategy</a:t>
            </a:r>
            <a:endParaRPr lang="en-US"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dirty="0">
                <a:latin typeface="Times New Roman" panose="02020603050405020304" pitchFamily="18" charset="0"/>
                <a:cs typeface="Times New Roman" panose="02020603050405020304" pitchFamily="18" charset="0"/>
              </a:rPr>
              <a:t>Placing the channels of my business at the centre of the world and organize my resource around the right people.</a:t>
            </a:r>
          </a:p>
          <a:p>
            <a:pPr marL="0" indent="0">
              <a:buNone/>
            </a:pPr>
            <a:r>
              <a:rPr lang="en-US" dirty="0"/>
              <a:t>(Wild &amp; Han, 2014). </a:t>
            </a:r>
            <a:endParaRPr lang="en-GB" dirty="0">
              <a:latin typeface="Times New Roman" panose="02020603050405020304" pitchFamily="18" charset="0"/>
              <a:cs typeface="Times New Roman" panose="02020603050405020304" pitchFamily="18" charset="0"/>
            </a:endParaRPr>
          </a:p>
          <a:p>
            <a:pPr marL="0" indent="0">
              <a:buNone/>
            </a:pP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2836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n-GB" sz="4800" b="1" dirty="0">
                <a:solidFill>
                  <a:schemeClr val="accent2">
                    <a:lumMod val="75000"/>
                  </a:schemeClr>
                </a:solidFill>
                <a:latin typeface="Times New Roman" panose="02020603050405020304" pitchFamily="18" charset="0"/>
                <a:cs typeface="Times New Roman" panose="02020603050405020304" pitchFamily="18" charset="0"/>
              </a:rPr>
              <a:t>Conclusion</a:t>
            </a:r>
            <a:endParaRPr lang="en-US" sz="48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solidFill>
                  <a:schemeClr val="tx1"/>
                </a:solidFill>
                <a:latin typeface="Times New Roman" panose="02020603050405020304" pitchFamily="18" charset="0"/>
                <a:cs typeface="Times New Roman" panose="02020603050405020304" pitchFamily="18" charset="0"/>
              </a:rPr>
              <a:t>While companies seek to expand in the global market, they are expected to face numerous challenges.</a:t>
            </a:r>
          </a:p>
          <a:p>
            <a:r>
              <a:rPr lang="en-US" dirty="0" smtClean="0">
                <a:latin typeface="Times New Roman" panose="02020603050405020304" pitchFamily="18" charset="0"/>
                <a:cs typeface="Times New Roman" panose="02020603050405020304" pitchFamily="18" charset="0"/>
              </a:rPr>
              <a:t>These businesses faces a variety of challenges ranging from social and economic.</a:t>
            </a:r>
          </a:p>
          <a:p>
            <a:r>
              <a:rPr lang="en-US" sz="2800" dirty="0" smtClean="0">
                <a:solidFill>
                  <a:schemeClr val="tx1"/>
                </a:solidFill>
                <a:latin typeface="Times New Roman" panose="02020603050405020304" pitchFamily="18" charset="0"/>
                <a:cs typeface="Times New Roman" panose="02020603050405020304" pitchFamily="18" charset="0"/>
              </a:rPr>
              <a:t>With struggling economies of many countries, prices of running a business increases when expanding due to issues like inflation and economic growth and development. </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26249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algn="ctr"/>
            <a:r>
              <a:rPr lang="en-US" sz="4800" b="1" dirty="0" smtClean="0">
                <a:solidFill>
                  <a:schemeClr val="accent2">
                    <a:lumMod val="75000"/>
                  </a:schemeClr>
                </a:solidFill>
                <a:latin typeface="Times New Roman" pitchFamily="18" charset="0"/>
                <a:cs typeface="Times New Roman" pitchFamily="18" charset="0"/>
              </a:rPr>
              <a:t>References</a:t>
            </a:r>
            <a:endParaRPr lang="en-US" sz="48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548640">
              <a:buNone/>
            </a:pPr>
            <a:r>
              <a:rPr lang="en-US" dirty="0" err="1" smtClean="0"/>
              <a:t>Cavusgil</a:t>
            </a:r>
            <a:r>
              <a:rPr lang="en-US" dirty="0" smtClean="0"/>
              <a:t>, S. T., Knight, G., </a:t>
            </a:r>
            <a:r>
              <a:rPr lang="en-US" dirty="0" err="1" smtClean="0"/>
              <a:t>Riesenberger</a:t>
            </a:r>
            <a:r>
              <a:rPr lang="en-US" dirty="0" smtClean="0"/>
              <a:t>, J. R., </a:t>
            </a:r>
            <a:r>
              <a:rPr lang="en-US" dirty="0" err="1" smtClean="0"/>
              <a:t>Rammal</a:t>
            </a:r>
            <a:r>
              <a:rPr lang="en-US" dirty="0" smtClean="0"/>
              <a:t>, H. G., &amp; Rose, E. L. (2014). </a:t>
            </a:r>
            <a:r>
              <a:rPr lang="en-US" i="1" dirty="0" smtClean="0"/>
              <a:t>International business</a:t>
            </a:r>
            <a:r>
              <a:rPr lang="en-US" dirty="0" smtClean="0"/>
              <a:t>. Pearson Australia.</a:t>
            </a:r>
          </a:p>
          <a:p>
            <a:pPr marL="0" indent="-548640">
              <a:buNone/>
            </a:pPr>
            <a:r>
              <a:rPr lang="en-US" dirty="0" smtClean="0"/>
              <a:t>Ferraro, G. P., &amp; </a:t>
            </a:r>
            <a:r>
              <a:rPr lang="en-US" dirty="0" err="1" smtClean="0"/>
              <a:t>Briody</a:t>
            </a:r>
            <a:r>
              <a:rPr lang="en-US" dirty="0" smtClean="0"/>
              <a:t>, E. K. (2017). </a:t>
            </a:r>
            <a:r>
              <a:rPr lang="en-US" i="1" dirty="0" smtClean="0"/>
              <a:t>The cultural dimension of global business</a:t>
            </a:r>
            <a:r>
              <a:rPr lang="en-US" dirty="0" smtClean="0"/>
              <a:t>. Taylor &amp; Francis.</a:t>
            </a:r>
          </a:p>
          <a:p>
            <a:pPr marL="0" indent="-548640">
              <a:buNone/>
            </a:pPr>
            <a:r>
              <a:rPr lang="en-US" dirty="0" smtClean="0"/>
              <a:t>Wild, J. J., Wild, K. L., &amp; Han, J. C. (2014). </a:t>
            </a:r>
            <a:r>
              <a:rPr lang="en-US" i="1" dirty="0" smtClean="0"/>
              <a:t>International business</a:t>
            </a:r>
            <a:r>
              <a:rPr lang="en-US" dirty="0" smtClean="0"/>
              <a:t>. Pearson Education Limited.</a:t>
            </a:r>
          </a:p>
          <a:p>
            <a:pPr marL="0" indent="0">
              <a:buNone/>
            </a:pPr>
            <a:endParaRPr lang="en-US" dirty="0"/>
          </a:p>
        </p:txBody>
      </p:sp>
    </p:spTree>
    <p:extLst>
      <p:ext uri="{BB962C8B-B14F-4D97-AF65-F5344CB8AC3E}">
        <p14:creationId xmlns:p14="http://schemas.microsoft.com/office/powerpoint/2010/main" val="14450076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486</Words>
  <Application>Microsoft Office PowerPoint</Application>
  <PresentationFormat>Custom</PresentationFormat>
  <Paragraphs>92</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Global Market</vt:lpstr>
      <vt:lpstr>Introduction</vt:lpstr>
      <vt:lpstr>Impact Of Global Market On The Current Business Environment</vt:lpstr>
      <vt:lpstr>Impact Of Global Market On The Current Business Environment</vt:lpstr>
      <vt:lpstr>Different Economic Forces Impacting Business in the Global Market</vt:lpstr>
      <vt:lpstr>Different Economic Forces Impacting Business in the Global Market </vt:lpstr>
      <vt:lpstr>Different Economic Forces Impacting Business in the Global Market</vt:lpstr>
      <vt:lpstr>Strategies that can be Utilized when Expanding a Business Globally</vt:lpstr>
      <vt:lpstr>Strategies that can be Utilized when Expanding a Business Globally</vt:lpstr>
      <vt:lpstr>The strategy that will be used by the Company</vt:lpstr>
      <vt:lpstr>Employment of the New Strategy</vt:lpstr>
      <vt:lpstr>Employment of the New Strategy</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2018-01-08T22:25:15Z</dcterms:created>
  <dcterms:modified xsi:type="dcterms:W3CDTF">2018-01-08T22:40:05Z</dcterms:modified>
</cp:coreProperties>
</file>